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1" r:id="rId2"/>
    <p:sldId id="2286" r:id="rId3"/>
    <p:sldId id="2287" r:id="rId4"/>
    <p:sldId id="2351" r:id="rId5"/>
    <p:sldId id="2352" r:id="rId6"/>
    <p:sldId id="2353" r:id="rId7"/>
    <p:sldId id="2354" r:id="rId8"/>
    <p:sldId id="2355" r:id="rId9"/>
    <p:sldId id="2356" r:id="rId10"/>
    <p:sldId id="2357" r:id="rId11"/>
    <p:sldId id="2358" r:id="rId12"/>
    <p:sldId id="2359" r:id="rId13"/>
    <p:sldId id="2360" r:id="rId14"/>
    <p:sldId id="2361" r:id="rId15"/>
    <p:sldId id="2362" r:id="rId16"/>
    <p:sldId id="2363" r:id="rId17"/>
    <p:sldId id="2364" r:id="rId18"/>
    <p:sldId id="2365" r:id="rId19"/>
    <p:sldId id="2366" r:id="rId20"/>
    <p:sldId id="2367" r:id="rId21"/>
    <p:sldId id="2368" r:id="rId22"/>
    <p:sldId id="521" r:id="rId23"/>
    <p:sldId id="3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4A476A9-76E5-0144-98A9-7C0DA4E0C2D0}">
          <p14:sldIdLst>
            <p14:sldId id="361"/>
            <p14:sldId id="2286"/>
            <p14:sldId id="2287"/>
          </p14:sldIdLst>
        </p14:section>
        <p14:section name="황성구" id="{ED87C428-8D44-1B4B-90DF-3A094FF8F7E4}">
          <p14:sldIdLst>
            <p14:sldId id="2351"/>
            <p14:sldId id="2352"/>
            <p14:sldId id="2353"/>
            <p14:sldId id="2354"/>
            <p14:sldId id="2355"/>
            <p14:sldId id="2356"/>
            <p14:sldId id="2357"/>
            <p14:sldId id="2358"/>
            <p14:sldId id="2359"/>
            <p14:sldId id="2360"/>
            <p14:sldId id="2361"/>
            <p14:sldId id="2362"/>
            <p14:sldId id="2363"/>
            <p14:sldId id="2364"/>
            <p14:sldId id="2365"/>
            <p14:sldId id="2366"/>
            <p14:sldId id="2367"/>
            <p14:sldId id="2368"/>
          </p14:sldIdLst>
        </p14:section>
        <p14:section name="신의섭" id="{A05970EE-F059-DC42-84B4-238667C8EB09}">
          <p14:sldIdLst/>
        </p14:section>
        <p14:section name="김현경" id="{BBA6FA6D-B7B8-5348-A5F9-DBDD88D28B3A}">
          <p14:sldIdLst/>
        </p14:section>
        <p14:section name="김훈섭" id="{FF1338E3-C6C9-4447-8C40-50BD3E6CCDE8}">
          <p14:sldIdLst/>
        </p14:section>
        <p14:section name="최동민" id="{3DC1A891-76DF-7F42-9B8B-1DE097E7B192}">
          <p14:sldIdLst>
            <p14:sldId id="521"/>
            <p14:sldId id="3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75"/>
    <a:srgbClr val="00796B"/>
    <a:srgbClr val="00695C"/>
    <a:srgbClr val="004D40"/>
    <a:srgbClr val="00897B"/>
    <a:srgbClr val="00968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7" autoAdjust="0"/>
    <p:restoredTop sz="94669"/>
  </p:normalViewPr>
  <p:slideViewPr>
    <p:cSldViewPr snapToGrid="0" showGuides="1">
      <p:cViewPr>
        <p:scale>
          <a:sx n="95" d="100"/>
          <a:sy n="95" d="100"/>
        </p:scale>
        <p:origin x="-106" y="235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8455B-53D9-4B32-B77E-7E7E18621C2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1FCB9-0F10-4245-A0A2-69FBCD491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6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C0025-84E0-4622-B84A-76A80A733EC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F2A00-BE8E-4CC2-8090-5D4D31802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2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64974"/>
      </p:ext>
    </p:extLst>
  </p:cSld>
  <p:clrMapOvr>
    <a:masterClrMapping/>
  </p:clrMapOvr>
  <p:transition spd="slow" advTm="2000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4118"/>
      </p:ext>
    </p:extLst>
  </p:cSld>
  <p:clrMapOvr>
    <a:masterClrMapping/>
  </p:clrMapOvr>
  <p:transition spd="slow" advTm="2000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0455"/>
      </p:ext>
    </p:extLst>
  </p:cSld>
  <p:clrMapOvr>
    <a:masterClrMapping/>
  </p:clrMapOvr>
  <p:transition spd="slow" advTm="2000"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58620495"/>
      </p:ext>
    </p:extLst>
  </p:cSld>
  <p:clrMapOvr>
    <a:masterClrMapping/>
  </p:clrMapOvr>
  <p:transition spd="slow" advTm="2000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6370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76454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89890046"/>
      </p:ext>
    </p:extLst>
  </p:cSld>
  <p:clrMapOvr>
    <a:masterClrMapping/>
  </p:clrMapOvr>
  <p:transition spd="slow" advTm="2000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2115800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44266936"/>
      </p:ext>
    </p:extLst>
  </p:cSld>
  <p:clrMapOvr>
    <a:masterClrMapping/>
  </p:clrMapOvr>
  <p:transition spd="slow" advTm="2000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7094485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3077068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8935167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7350959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6213"/>
      </p:ext>
    </p:extLst>
  </p:cSld>
  <p:clrMapOvr>
    <a:masterClrMapping/>
  </p:clrMapOvr>
  <p:transition spd="slow" advTm="2000">
    <p:cover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6971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5453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99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4415396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697456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343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6526281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6188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72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94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85891"/>
      </p:ext>
    </p:extLst>
  </p:cSld>
  <p:clrMapOvr>
    <a:masterClrMapping/>
  </p:clrMapOvr>
  <p:transition spd="slow" advTm="2000">
    <p:cover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940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90437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6" name="Rectangle 5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5340" y="687548"/>
            <a:ext cx="10538460" cy="508179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417563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838200" y="1251718"/>
            <a:ext cx="10515600" cy="21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none" spc="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47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 xmlns="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2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 xmlns="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0847"/>
      </p:ext>
    </p:extLst>
  </p:cSld>
  <p:clrMapOvr>
    <a:masterClrMapping/>
  </p:clrMapOvr>
  <p:transition spd="slow" advTm="2000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84676"/>
      </p:ext>
    </p:extLst>
  </p:cSld>
  <p:clrMapOvr>
    <a:masterClrMapping/>
  </p:clrMapOvr>
  <p:transition spd="slow" advTm="2000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5023"/>
      </p:ext>
    </p:extLst>
  </p:cSld>
  <p:clrMapOvr>
    <a:masterClrMapping/>
  </p:clrMapOvr>
  <p:transition spd="slow" advTm="2000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007"/>
      </p:ext>
    </p:extLst>
  </p:cSld>
  <p:clrMapOvr>
    <a:masterClrMapping/>
  </p:clrMapOvr>
  <p:transition spd="slow" advTm="2000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64"/>
      </p:ext>
    </p:extLst>
  </p:cSld>
  <p:clrMapOvr>
    <a:masterClrMapping/>
  </p:clrMapOvr>
  <p:transition spd="slow" advTm="2000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8744"/>
      </p:ext>
    </p:extLst>
  </p:cSld>
  <p:clrMapOvr>
    <a:masterClrMapping/>
  </p:clrMapOvr>
  <p:transition spd="slow" advTm="2000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1" r:id="rId13"/>
    <p:sldLayoutId id="2147483679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91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93" r:id="rId26"/>
    <p:sldLayoutId id="2147483709" r:id="rId27"/>
    <p:sldLayoutId id="2147483710" r:id="rId28"/>
    <p:sldLayoutId id="2147483711" r:id="rId29"/>
    <p:sldLayoutId id="2147483712" r:id="rId30"/>
    <p:sldLayoutId id="2147483720" r:id="rId31"/>
    <p:sldLayoutId id="2147483723" r:id="rId32"/>
    <p:sldLayoutId id="2147483724" r:id="rId33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gantt</a:t>
            </a:r>
            <a:r>
              <a:rPr lang="en-US" dirty="0"/>
              <a:t>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Financial snapshots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something about your main title here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192" y="1676400"/>
          <a:ext cx="10515629" cy="3876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13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</a:tblGrid>
              <a:tr h="433602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0"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January 20XX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nd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rd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6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23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No.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Tasks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01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Emphasize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02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 basic points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03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Brainstorm</a:t>
                      </a:r>
                      <a:r>
                        <a:rPr lang="en-US" sz="1100" cap="all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&amp; solutions</a:t>
                      </a:r>
                      <a:endParaRPr lang="en-US" sz="1100" cap="all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04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Prototype 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05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06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Launch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07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Check the final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294536" y="2913742"/>
            <a:ext cx="1872114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 6"/>
          <p:cNvSpPr/>
          <p:nvPr/>
        </p:nvSpPr>
        <p:spPr>
          <a:xfrm>
            <a:off x="3294536" y="2913742"/>
            <a:ext cx="1201264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/>
          <p:nvPr/>
        </p:nvSpPr>
        <p:spPr>
          <a:xfrm>
            <a:off x="4096753" y="3344488"/>
            <a:ext cx="1882831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4096753" y="3344488"/>
            <a:ext cx="1069898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4904272" y="3718198"/>
            <a:ext cx="2690328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/>
        </p:nvSpPr>
        <p:spPr>
          <a:xfrm>
            <a:off x="4904272" y="3718198"/>
            <a:ext cx="2156928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5168766" y="4107107"/>
            <a:ext cx="2959234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5168767" y="4107107"/>
            <a:ext cx="1201264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7061200" y="4485741"/>
            <a:ext cx="133350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/>
          <p:cNvSpPr/>
          <p:nvPr/>
        </p:nvSpPr>
        <p:spPr>
          <a:xfrm>
            <a:off x="7858760" y="4880231"/>
            <a:ext cx="214376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10002520" y="5274418"/>
            <a:ext cx="135128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 rot="2700000">
            <a:off x="5099379" y="2908968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 rot="2700000">
            <a:off x="5647066" y="333971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/>
        </p:nvSpPr>
        <p:spPr>
          <a:xfrm rot="2700000">
            <a:off x="7527329" y="371342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/>
          <p:nvPr/>
        </p:nvSpPr>
        <p:spPr>
          <a:xfrm rot="2700000">
            <a:off x="8060730" y="4102334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/>
          <p:cNvSpPr/>
          <p:nvPr/>
        </p:nvSpPr>
        <p:spPr>
          <a:xfrm rot="2700000">
            <a:off x="8060729" y="4480967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 21"/>
          <p:cNvSpPr/>
          <p:nvPr/>
        </p:nvSpPr>
        <p:spPr>
          <a:xfrm rot="2700000">
            <a:off x="9943716" y="4875457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ectangle 22"/>
          <p:cNvSpPr/>
          <p:nvPr/>
        </p:nvSpPr>
        <p:spPr>
          <a:xfrm rot="2700000">
            <a:off x="11286530" y="526964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Rectangle 23"/>
          <p:cNvSpPr/>
          <p:nvPr/>
        </p:nvSpPr>
        <p:spPr>
          <a:xfrm>
            <a:off x="7858760" y="4880231"/>
            <a:ext cx="535940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5" name="Group 24"/>
          <p:cNvGrpSpPr/>
          <p:nvPr/>
        </p:nvGrpSpPr>
        <p:grpSpPr>
          <a:xfrm>
            <a:off x="3791829" y="5917050"/>
            <a:ext cx="4608344" cy="188770"/>
            <a:chOff x="7491433" y="11611414"/>
            <a:chExt cx="9216687" cy="377539"/>
          </a:xfrm>
        </p:grpSpPr>
        <p:sp>
          <p:nvSpPr>
            <p:cNvPr id="26" name="Rectangle 25"/>
            <p:cNvSpPr/>
            <p:nvPr/>
          </p:nvSpPr>
          <p:spPr>
            <a:xfrm rot="2700000">
              <a:off x="13848625" y="11701145"/>
              <a:ext cx="226802" cy="2268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44315" y="11701145"/>
              <a:ext cx="226802" cy="22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91433" y="11701145"/>
              <a:ext cx="226802" cy="22680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34289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Task Duration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01269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Task Completed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45248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Milestone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7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orkspace\jupyter_note\Hwang_3jo_team_final\hsgdata\newt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332656"/>
            <a:ext cx="12239234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\Desktop\보고서그림\도서정가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42"/>
            <a:ext cx="5886010" cy="125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\Desktop\보고서그림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44" y="15336"/>
            <a:ext cx="6282987" cy="11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\Desktop\보고서그림\30eb92941ea68a007abf13ef593176aff43ad912ad8dd55b04db6a64cddaf76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672" y="2132856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workspace\jupyter_note\team project\images\도서정가제시행기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269760"/>
            <a:ext cx="10059406" cy="3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workspace\jupyter_note\Hwang_3jo_team_final\hsgdata\yes24vsbooksto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" y="1484784"/>
            <a:ext cx="94113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workspace\jupyter_note\team project\images\ppt 그래프모음\Yes24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0"/>
            <a:ext cx="8856985" cy="67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 descr="C:\workspace\jupyter_note\team project\images\yes24source.PNG"/>
          <p:cNvPicPr/>
          <p:nvPr/>
        </p:nvPicPr>
        <p:blipFill>
          <a:blip r:embed="rId2"/>
          <a:stretch/>
        </p:blipFill>
        <p:spPr>
          <a:xfrm>
            <a:off x="306360" y="2958840"/>
            <a:ext cx="5790960" cy="346464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3" descr="C:\workspace\jupyter_note\team project\images\yes24source2.PNG"/>
          <p:cNvPicPr/>
          <p:nvPr/>
        </p:nvPicPr>
        <p:blipFill>
          <a:blip r:embed="rId3"/>
          <a:stretch/>
        </p:blipFill>
        <p:spPr>
          <a:xfrm>
            <a:off x="5967720" y="144360"/>
            <a:ext cx="5919120" cy="40222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4" descr="C:\workspace\jupyter_note\team project\images\yes4.PNG"/>
          <p:cNvPicPr/>
          <p:nvPr/>
        </p:nvPicPr>
        <p:blipFill>
          <a:blip r:embed="rId4"/>
          <a:stretch/>
        </p:blipFill>
        <p:spPr>
          <a:xfrm>
            <a:off x="319320" y="433080"/>
            <a:ext cx="5648040" cy="238104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5" descr="C:\workspace\jupyter_note\team project\images\yes5.PNG"/>
          <p:cNvPicPr/>
          <p:nvPr/>
        </p:nvPicPr>
        <p:blipFill>
          <a:blip r:embed="rId5"/>
          <a:stretch/>
        </p:blipFill>
        <p:spPr>
          <a:xfrm>
            <a:off x="6418440" y="4167000"/>
            <a:ext cx="4024800" cy="2645280"/>
          </a:xfrm>
          <a:prstGeom prst="rect">
            <a:avLst/>
          </a:prstGeom>
          <a:ln w="0">
            <a:noFill/>
          </a:ln>
        </p:spPr>
      </p:pic>
      <p:sp>
        <p:nvSpPr>
          <p:cNvPr id="198" name="직사각형 1"/>
          <p:cNvSpPr/>
          <p:nvPr/>
        </p:nvSpPr>
        <p:spPr>
          <a:xfrm>
            <a:off x="2470320" y="3440160"/>
            <a:ext cx="971640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9" name="직사각형 6"/>
          <p:cNvSpPr/>
          <p:nvPr/>
        </p:nvSpPr>
        <p:spPr>
          <a:xfrm>
            <a:off x="7194960" y="4167000"/>
            <a:ext cx="971640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0" name="직사각형 7"/>
          <p:cNvSpPr/>
          <p:nvPr/>
        </p:nvSpPr>
        <p:spPr>
          <a:xfrm>
            <a:off x="194040" y="5763240"/>
            <a:ext cx="4939200" cy="660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1" name="Picture 6" descr="C:\workspace\JUPYTE~1\TEAMPR~1\images\574F0D~1.JPG"/>
          <p:cNvPicPr/>
          <p:nvPr/>
        </p:nvPicPr>
        <p:blipFill>
          <a:blip r:embed="rId6"/>
          <a:stretch/>
        </p:blipFill>
        <p:spPr>
          <a:xfrm>
            <a:off x="5322600" y="4828320"/>
            <a:ext cx="1872000" cy="1869480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1"/>
          <p:cNvSpPr/>
          <p:nvPr/>
        </p:nvSpPr>
        <p:spPr>
          <a:xfrm>
            <a:off x="3424440" y="3440160"/>
            <a:ext cx="2167504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37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workspace\jupyter_note\team project\3조 ppt\images\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450972"/>
            <a:ext cx="6552729" cy="62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orkspace\jupyter_note\team project\3조 ppt\images\11111111111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04664"/>
            <a:ext cx="4651532" cy="24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workspace\jupyter_note\team project\3조 ppt\images\2222222222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3097865"/>
            <a:ext cx="4821936" cy="35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구름 모양 설명선 3"/>
          <p:cNvSpPr/>
          <p:nvPr/>
        </p:nvSpPr>
        <p:spPr>
          <a:xfrm>
            <a:off x="8976320" y="3861048"/>
            <a:ext cx="2880320" cy="2376264"/>
          </a:xfrm>
          <a:prstGeom prst="cloudCallout">
            <a:avLst>
              <a:gd name="adj1" fmla="val -67695"/>
              <a:gd name="adj2" fmla="val 43059"/>
            </a:avLst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종가를 제외한 </a:t>
            </a:r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컬럼을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제거하여 깔끔하게 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종가만 남김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0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space\jupyter_note\team project\3조 ppt\images\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6632"/>
            <a:ext cx="10300632" cy="6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3" name="직선 화살표 연결선 3"/>
          <p:cNvCxnSpPr/>
          <p:nvPr/>
        </p:nvCxnSpPr>
        <p:spPr>
          <a:xfrm>
            <a:off x="10056440" y="692696"/>
            <a:ext cx="881426" cy="343837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</p:cxnSp>
      <p:sp>
        <p:nvSpPr>
          <p:cNvPr id="204" name="폭발 2 7"/>
          <p:cNvSpPr/>
          <p:nvPr/>
        </p:nvSpPr>
        <p:spPr>
          <a:xfrm>
            <a:off x="6528048" y="924916"/>
            <a:ext cx="2562840" cy="1948320"/>
          </a:xfrm>
          <a:prstGeom prst="irregularSeal2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000" b="0" strike="noStrike" spc="-1" dirty="0">
                <a:solidFill>
                  <a:srgbClr val="002060"/>
                </a:solidFill>
                <a:latin typeface="Calibri"/>
              </a:rPr>
              <a:t>무려</a:t>
            </a:r>
            <a:endParaRPr lang="en-US" sz="2000" b="0" strike="noStrike" spc="-1" dirty="0">
              <a:solidFill>
                <a:srgbClr val="00206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2060"/>
                </a:solidFill>
                <a:latin typeface="Calibri"/>
              </a:rPr>
              <a:t>9</a:t>
            </a:r>
            <a:r>
              <a:rPr lang="ko-KR" sz="2000" b="0" strike="noStrike" spc="-1" dirty="0" err="1">
                <a:solidFill>
                  <a:srgbClr val="002060"/>
                </a:solidFill>
                <a:latin typeface="Calibri"/>
              </a:rPr>
              <a:t>배상승</a:t>
            </a:r>
            <a:endParaRPr lang="en-US" sz="20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9" name="직선 화살표 연결선 3"/>
          <p:cNvCxnSpPr/>
          <p:nvPr/>
        </p:nvCxnSpPr>
        <p:spPr>
          <a:xfrm flipV="1">
            <a:off x="8976320" y="905548"/>
            <a:ext cx="720080" cy="417963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</p:cxnSp>
      <p:sp>
        <p:nvSpPr>
          <p:cNvPr id="2" name="타원 1"/>
          <p:cNvSpPr/>
          <p:nvPr/>
        </p:nvSpPr>
        <p:spPr>
          <a:xfrm>
            <a:off x="9658682" y="476672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97153" y="400506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832304" y="4941168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 xmlns:p15="http://schemas.microsoft.com/office/powerpoint/2012/main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C:\workspace\jupyter_note\team project\images\형왔다.PNG"/>
          <p:cNvPicPr/>
          <p:nvPr/>
        </p:nvPicPr>
        <p:blipFill>
          <a:blip r:embed="rId2"/>
          <a:stretch/>
        </p:blipFill>
        <p:spPr>
          <a:xfrm>
            <a:off x="857160" y="666720"/>
            <a:ext cx="10598760" cy="566712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3" descr="C:\workspace\jupyter_note\team project\images\네이버.png"/>
          <p:cNvPicPr/>
          <p:nvPr/>
        </p:nvPicPr>
        <p:blipFill>
          <a:blip r:embed="rId3"/>
          <a:stretch/>
        </p:blipFill>
        <p:spPr>
          <a:xfrm>
            <a:off x="3400560" y="1871640"/>
            <a:ext cx="1961640" cy="196164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4" descr="C:\workspace\jupyter_note\team project\images\download.png"/>
          <p:cNvPicPr/>
          <p:nvPr/>
        </p:nvPicPr>
        <p:blipFill>
          <a:blip r:embed="rId4"/>
          <a:stretch/>
        </p:blipFill>
        <p:spPr>
          <a:xfrm>
            <a:off x="7039080" y="1967040"/>
            <a:ext cx="1771200" cy="1771200"/>
          </a:xfrm>
          <a:prstGeom prst="rect">
            <a:avLst/>
          </a:prstGeom>
          <a:ln w="0">
            <a:noFill/>
          </a:ln>
        </p:spPr>
      </p:pic>
      <p:sp>
        <p:nvSpPr>
          <p:cNvPr id="209" name="사각형 설명선 2"/>
          <p:cNvSpPr/>
          <p:nvPr/>
        </p:nvSpPr>
        <p:spPr>
          <a:xfrm>
            <a:off x="1314360" y="2181240"/>
            <a:ext cx="1742760" cy="1557000"/>
          </a:xfrm>
          <a:prstGeom prst="wedgeRectCallout">
            <a:avLst>
              <a:gd name="adj1" fmla="val 42555"/>
              <a:gd name="adj2" fmla="val 71063"/>
            </a:avLst>
          </a:prstGeom>
          <a:noFill/>
          <a:ln w="57150">
            <a:solidFill>
              <a:srgbClr val="E7E6E6">
                <a:lumMod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3600" b="0" strike="noStrike" spc="-1" dirty="0" err="1">
                <a:solidFill>
                  <a:srgbClr val="32363C"/>
                </a:solidFill>
                <a:latin typeface="HY헤드라인M"/>
                <a:ea typeface="HY헤드라인M"/>
              </a:rPr>
              <a:t>형왔다</a:t>
            </a:r>
            <a:endParaRPr lang="en-US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사각형 설명선 2"/>
          <p:cNvSpPr/>
          <p:nvPr/>
        </p:nvSpPr>
        <p:spPr>
          <a:xfrm>
            <a:off x="9120336" y="1484784"/>
            <a:ext cx="2174808" cy="2664296"/>
          </a:xfrm>
          <a:prstGeom prst="wedgeRectCallout">
            <a:avLst>
              <a:gd name="adj1" fmla="val -43716"/>
              <a:gd name="adj2" fmla="val 64927"/>
            </a:avLst>
          </a:prstGeom>
          <a:noFill/>
          <a:ln w="57150">
            <a:solidFill>
              <a:srgbClr val="E7E6E6">
                <a:lumMod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800" spc="-1" dirty="0" err="1" smtClean="0">
                <a:solidFill>
                  <a:srgbClr val="FF0000"/>
                </a:solidFill>
                <a:latin typeface="HY헤드라인M"/>
                <a:ea typeface="HY헤드라인M"/>
              </a:rPr>
              <a:t>웹툰</a:t>
            </a:r>
            <a:r>
              <a:rPr lang="en-US" altLang="ko-KR" sz="2800" spc="-1" dirty="0" smtClean="0">
                <a:solidFill>
                  <a:srgbClr val="FF0000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2800" spc="-1" dirty="0" err="1" smtClean="0">
                <a:solidFill>
                  <a:srgbClr val="FF0000"/>
                </a:solidFill>
                <a:latin typeface="HY헤드라인M"/>
                <a:ea typeface="HY헤드라인M"/>
              </a:rPr>
              <a:t>웹소설</a:t>
            </a:r>
            <a:r>
              <a:rPr lang="ko-KR" altLang="en-US" sz="2800" spc="-1" dirty="0" smtClean="0">
                <a:solidFill>
                  <a:srgbClr val="FF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 spc="-1" dirty="0" smtClean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부분은 우리</a:t>
            </a:r>
            <a:r>
              <a:rPr lang="ko-KR" altLang="en-US" sz="2800" spc="-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</a:t>
            </a:r>
            <a:r>
              <a:rPr lang="ko-KR" altLang="en-US" sz="2800" spc="-1" dirty="0" smtClean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가져간다</a:t>
            </a:r>
            <a:endParaRPr lang="en-US" sz="2800" b="0" strike="noStrike" spc="-1" dirty="0">
              <a:solidFill>
                <a:schemeClr val="bg2">
                  <a:lumMod val="10000"/>
                </a:schemeClr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66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그림 209"/>
          <p:cNvPicPr/>
          <p:nvPr/>
        </p:nvPicPr>
        <p:blipFill>
          <a:blip r:embed="rId2"/>
          <a:stretch/>
        </p:blipFill>
        <p:spPr>
          <a:xfrm>
            <a:off x="2135560" y="1340768"/>
            <a:ext cx="7704856" cy="5149232"/>
          </a:xfrm>
          <a:prstGeom prst="rect">
            <a:avLst/>
          </a:prstGeom>
          <a:ln w="0">
            <a:noFill/>
          </a:ln>
        </p:spPr>
      </p:pic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839416" y="476672"/>
            <a:ext cx="10515240" cy="830912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새롭게 등장한 공룡 </a:t>
            </a:r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 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기업과 </a:t>
            </a:r>
            <a:r>
              <a:rPr lang="ko-KR" altLang="en-US" sz="4000" b="1" dirty="0" err="1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빅</a:t>
            </a:r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의 매출 비교</a:t>
            </a:r>
            <a:endParaRPr lang="ko-KR" altLang="en-US" sz="4000" b="1" dirty="0">
              <a:solidFill>
                <a:schemeClr val="accent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workspace\jupyter_note\team project\images\보고서그림\전처리그림\chartrac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36" y="-3515"/>
            <a:ext cx="466526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space\jupyter_note\team project\images\보고서그림\전처리그림\chartrac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77" y="3419725"/>
            <a:ext cx="476567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workspace\jupyter_note\team project\images\보고서그림\전처리그림\chartrac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66" y="44984"/>
            <a:ext cx="480558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workspace\jupyter_note\team project\images\보고서그림\전처리그림\chartrac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96" y="3419725"/>
            <a:ext cx="472160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/>
          </p:nvPr>
        </p:nvSpPr>
        <p:spPr>
          <a:xfrm>
            <a:off x="839416" y="116632"/>
            <a:ext cx="10515240" cy="830912"/>
          </a:xfrm>
        </p:spPr>
        <p:txBody>
          <a:bodyPr/>
          <a:lstStyle/>
          <a:p>
            <a:pPr algn="ctr"/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YES24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의 베스트셀러로 본 </a:t>
            </a:r>
            <a:r>
              <a:rPr lang="ko-KR" altLang="en-US" sz="4000" b="1" dirty="0" err="1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전자책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 수요</a:t>
            </a:r>
            <a:endParaRPr lang="ko-KR" altLang="en-US" sz="4000" b="1" dirty="0">
              <a:solidFill>
                <a:schemeClr val="accent1"/>
              </a:solidFill>
              <a:latin typeface="Open Sans" pitchFamily="2" charset="0"/>
              <a:cs typeface="Open Sans" pitchFamily="2" charset="0"/>
            </a:endParaRPr>
          </a:p>
        </p:txBody>
      </p:sp>
      <p:pic>
        <p:nvPicPr>
          <p:cNvPr id="2051" name="Picture 3" descr="C:\workspace\jupyter_note\team project\images\보고서그림\ebookwee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012455"/>
            <a:ext cx="3279029" cy="58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space\jupyter_note\team project\images\보고서그림\e북주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55649"/>
            <a:ext cx="2665428" cy="60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orkspace\jupyter_note\team project\images\보고서그림\ebookweek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007077"/>
            <a:ext cx="3288051" cy="58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87572" y="2677286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63552" y="4335421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8085" y="6403313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31904" y="6165763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31904" y="4789441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1904" y="3356992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94618" y="3356992"/>
            <a:ext cx="8571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04312" y="4789441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04312" y="6163482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5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xmlns="" id="{40FDD5FF-D931-DC10-8F3B-A00C0B8BA68D}"/>
              </a:ext>
            </a:extLst>
          </p:cNvPr>
          <p:cNvGrpSpPr/>
          <p:nvPr/>
        </p:nvGrpSpPr>
        <p:grpSpPr>
          <a:xfrm>
            <a:off x="626777" y="1839284"/>
            <a:ext cx="2823433" cy="1601515"/>
            <a:chOff x="626777" y="1839284"/>
            <a:chExt cx="2823433" cy="1601515"/>
          </a:xfrm>
        </p:grpSpPr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xmlns="" id="{76ED7277-656E-C5E3-7814-62F7379123D9}"/>
                </a:ext>
              </a:extLst>
            </p:cNvPr>
            <p:cNvGrpSpPr/>
            <p:nvPr/>
          </p:nvGrpSpPr>
          <p:grpSpPr>
            <a:xfrm>
              <a:off x="626777" y="1839284"/>
              <a:ext cx="2823433" cy="1601515"/>
              <a:chOff x="626777" y="1839284"/>
              <a:chExt cx="2823433" cy="1601515"/>
            </a:xfrm>
          </p:grpSpPr>
          <p:sp>
            <p:nvSpPr>
              <p:cNvPr id="39" name="Rounded Rectangle 6">
                <a:extLst>
                  <a:ext uri="{FF2B5EF4-FFF2-40B4-BE49-F238E27FC236}">
                    <a16:creationId xmlns:a16="http://schemas.microsoft.com/office/drawing/2014/main" xmlns="" id="{D31E0697-A4CF-D950-E62E-96BD7040D71E}"/>
                  </a:ext>
                </a:extLst>
              </p:cNvPr>
              <p:cNvSpPr/>
              <p:nvPr/>
            </p:nvSpPr>
            <p:spPr>
              <a:xfrm>
                <a:off x="626778" y="183928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FE451C1D-D3CA-2B66-F067-35E9A3B2D85B}"/>
                  </a:ext>
                </a:extLst>
              </p:cNvPr>
              <p:cNvSpPr txBox="1"/>
              <p:nvPr/>
            </p:nvSpPr>
            <p:spPr>
              <a:xfrm>
                <a:off x="1376742" y="200916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01</a:t>
                </a:r>
              </a:p>
            </p:txBody>
          </p:sp>
          <p:sp>
            <p:nvSpPr>
              <p:cNvPr id="41" name="Text Placeholder 32">
                <a:extLst>
                  <a:ext uri="{FF2B5EF4-FFF2-40B4-BE49-F238E27FC236}">
                    <a16:creationId xmlns:a16="http://schemas.microsoft.com/office/drawing/2014/main" xmlns="" id="{10EBCE3D-CC19-389D-8445-7CE16700D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777" y="2648814"/>
                <a:ext cx="2823433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xmlns="" id="{584C7E8B-1DE3-7DBB-90BE-D5E46CFC737D}"/>
                </a:ext>
              </a:extLst>
            </p:cNvPr>
            <p:cNvSpPr/>
            <p:nvPr/>
          </p:nvSpPr>
          <p:spPr>
            <a:xfrm>
              <a:off x="791964" y="202753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xmlns="" id="{A34844EB-A71B-D55F-A4AB-159AF591B1FA}"/>
              </a:ext>
            </a:extLst>
          </p:cNvPr>
          <p:cNvGrpSpPr/>
          <p:nvPr/>
        </p:nvGrpSpPr>
        <p:grpSpPr>
          <a:xfrm>
            <a:off x="4698371" y="1819574"/>
            <a:ext cx="2833384" cy="1601515"/>
            <a:chOff x="4698371" y="1819574"/>
            <a:chExt cx="2833384" cy="1601515"/>
          </a:xfrm>
        </p:grpSpPr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xmlns="" id="{5D24E302-B95A-10CC-A1F2-6DB0FCA3719E}"/>
                </a:ext>
              </a:extLst>
            </p:cNvPr>
            <p:cNvGrpSpPr/>
            <p:nvPr/>
          </p:nvGrpSpPr>
          <p:grpSpPr>
            <a:xfrm>
              <a:off x="4698371" y="1819574"/>
              <a:ext cx="2833384" cy="1601515"/>
              <a:chOff x="4698371" y="1819574"/>
              <a:chExt cx="2833384" cy="1601515"/>
            </a:xfrm>
          </p:grpSpPr>
          <p:sp>
            <p:nvSpPr>
              <p:cNvPr id="45" name="Rounded Rectangle 12">
                <a:extLst>
                  <a:ext uri="{FF2B5EF4-FFF2-40B4-BE49-F238E27FC236}">
                    <a16:creationId xmlns:a16="http://schemas.microsoft.com/office/drawing/2014/main" xmlns="" id="{CD35F4DB-A80F-9652-6718-02EF2A602292}"/>
                  </a:ext>
                </a:extLst>
              </p:cNvPr>
              <p:cNvSpPr/>
              <p:nvPr/>
            </p:nvSpPr>
            <p:spPr>
              <a:xfrm>
                <a:off x="4698371" y="18195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7CED151B-19BB-A1CB-8199-D9CAE2F0721A}"/>
                  </a:ext>
                </a:extLst>
              </p:cNvPr>
              <p:cNvSpPr txBox="1"/>
              <p:nvPr/>
            </p:nvSpPr>
            <p:spPr>
              <a:xfrm>
                <a:off x="5448336" y="198945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02</a:t>
                </a:r>
              </a:p>
            </p:txBody>
          </p:sp>
          <p:sp>
            <p:nvSpPr>
              <p:cNvPr id="47" name="Text Placeholder 32">
                <a:extLst>
                  <a:ext uri="{FF2B5EF4-FFF2-40B4-BE49-F238E27FC236}">
                    <a16:creationId xmlns:a16="http://schemas.microsoft.com/office/drawing/2014/main" xmlns="" id="{6B2D4735-53DB-E79B-83A1-65F79B4522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8373" y="2629104"/>
                <a:ext cx="2833382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xmlns="" id="{4A244084-2C7A-6178-B746-4CA102A7E939}"/>
                </a:ext>
              </a:extLst>
            </p:cNvPr>
            <p:cNvSpPr/>
            <p:nvPr/>
          </p:nvSpPr>
          <p:spPr>
            <a:xfrm>
              <a:off x="4863558" y="200286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xmlns="" id="{EE4A5EEF-103A-18E4-8B51-478D4B132B8A}"/>
              </a:ext>
            </a:extLst>
          </p:cNvPr>
          <p:cNvGrpSpPr/>
          <p:nvPr/>
        </p:nvGrpSpPr>
        <p:grpSpPr>
          <a:xfrm>
            <a:off x="8779917" y="1819574"/>
            <a:ext cx="2833906" cy="1601516"/>
            <a:chOff x="8779917" y="1819574"/>
            <a:chExt cx="2833906" cy="1601516"/>
          </a:xfrm>
        </p:grpSpPr>
        <p:grpSp>
          <p:nvGrpSpPr>
            <p:cNvPr id="49" name="Group 16">
              <a:extLst>
                <a:ext uri="{FF2B5EF4-FFF2-40B4-BE49-F238E27FC236}">
                  <a16:creationId xmlns:a16="http://schemas.microsoft.com/office/drawing/2014/main" xmlns="" id="{AAACAFC9-058E-E3CD-8858-5B8AE958DB91}"/>
                </a:ext>
              </a:extLst>
            </p:cNvPr>
            <p:cNvGrpSpPr/>
            <p:nvPr/>
          </p:nvGrpSpPr>
          <p:grpSpPr>
            <a:xfrm>
              <a:off x="8779917" y="1819574"/>
              <a:ext cx="2833906" cy="1601516"/>
              <a:chOff x="8779917" y="1819574"/>
              <a:chExt cx="2833906" cy="1601516"/>
            </a:xfrm>
          </p:grpSpPr>
          <p:sp>
            <p:nvSpPr>
              <p:cNvPr id="51" name="Rounded Rectangle 18">
                <a:extLst>
                  <a:ext uri="{FF2B5EF4-FFF2-40B4-BE49-F238E27FC236}">
                    <a16:creationId xmlns:a16="http://schemas.microsoft.com/office/drawing/2014/main" xmlns="" id="{CF148428-40C5-F25C-1E9A-DA9E5FF17842}"/>
                  </a:ext>
                </a:extLst>
              </p:cNvPr>
              <p:cNvSpPr/>
              <p:nvPr/>
            </p:nvSpPr>
            <p:spPr>
              <a:xfrm>
                <a:off x="8779917" y="18195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2BCF1DA2-BD89-1D40-8074-2CC68E3B26FC}"/>
                  </a:ext>
                </a:extLst>
              </p:cNvPr>
              <p:cNvSpPr txBox="1"/>
              <p:nvPr/>
            </p:nvSpPr>
            <p:spPr>
              <a:xfrm>
                <a:off x="9529882" y="198945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03</a:t>
                </a:r>
              </a:p>
            </p:txBody>
          </p:sp>
          <p:sp>
            <p:nvSpPr>
              <p:cNvPr id="53" name="Text Placeholder 32">
                <a:extLst>
                  <a:ext uri="{FF2B5EF4-FFF2-40B4-BE49-F238E27FC236}">
                    <a16:creationId xmlns:a16="http://schemas.microsoft.com/office/drawing/2014/main" xmlns="" id="{859BA69C-427F-D415-AE90-70FCD0845E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917" y="2629105"/>
                <a:ext cx="2833906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xmlns="" id="{C36AAEBF-C27D-A486-6519-2F87F18831C0}"/>
                </a:ext>
              </a:extLst>
            </p:cNvPr>
            <p:cNvSpPr/>
            <p:nvPr/>
          </p:nvSpPr>
          <p:spPr>
            <a:xfrm>
              <a:off x="8945104" y="200286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4" name="Group 21">
            <a:extLst>
              <a:ext uri="{FF2B5EF4-FFF2-40B4-BE49-F238E27FC236}">
                <a16:creationId xmlns:a16="http://schemas.microsoft.com/office/drawing/2014/main" xmlns="" id="{827D6091-1EE9-5A72-7E7F-F1FA62FCF5B3}"/>
              </a:ext>
            </a:extLst>
          </p:cNvPr>
          <p:cNvGrpSpPr/>
          <p:nvPr/>
        </p:nvGrpSpPr>
        <p:grpSpPr>
          <a:xfrm>
            <a:off x="626777" y="3940087"/>
            <a:ext cx="2823433" cy="1601516"/>
            <a:chOff x="626777" y="3940087"/>
            <a:chExt cx="2823433" cy="1601516"/>
          </a:xfrm>
        </p:grpSpPr>
        <p:grpSp>
          <p:nvGrpSpPr>
            <p:cNvPr id="55" name="Group 22">
              <a:extLst>
                <a:ext uri="{FF2B5EF4-FFF2-40B4-BE49-F238E27FC236}">
                  <a16:creationId xmlns:a16="http://schemas.microsoft.com/office/drawing/2014/main" xmlns="" id="{588193CF-E399-B5AD-085C-11F601362DC3}"/>
                </a:ext>
              </a:extLst>
            </p:cNvPr>
            <p:cNvGrpSpPr/>
            <p:nvPr/>
          </p:nvGrpSpPr>
          <p:grpSpPr>
            <a:xfrm>
              <a:off x="626777" y="3940087"/>
              <a:ext cx="2823433" cy="1601516"/>
              <a:chOff x="626777" y="3940087"/>
              <a:chExt cx="2823433" cy="1601516"/>
            </a:xfrm>
          </p:grpSpPr>
          <p:sp>
            <p:nvSpPr>
              <p:cNvPr id="57" name="Rounded Rectangle 24">
                <a:extLst>
                  <a:ext uri="{FF2B5EF4-FFF2-40B4-BE49-F238E27FC236}">
                    <a16:creationId xmlns:a16="http://schemas.microsoft.com/office/drawing/2014/main" xmlns="" id="{A3884B80-31C0-B834-7979-ED0F2AC9D406}"/>
                  </a:ext>
                </a:extLst>
              </p:cNvPr>
              <p:cNvSpPr/>
              <p:nvPr/>
            </p:nvSpPr>
            <p:spPr>
              <a:xfrm>
                <a:off x="626777" y="394008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314D36E1-C130-16FA-BA5E-01EDFC81779B}"/>
                  </a:ext>
                </a:extLst>
              </p:cNvPr>
              <p:cNvSpPr txBox="1"/>
              <p:nvPr/>
            </p:nvSpPr>
            <p:spPr>
              <a:xfrm>
                <a:off x="1376744" y="4109973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04</a:t>
                </a:r>
              </a:p>
            </p:txBody>
          </p:sp>
          <p:sp>
            <p:nvSpPr>
              <p:cNvPr id="59" name="Text Placeholder 32">
                <a:extLst>
                  <a:ext uri="{FF2B5EF4-FFF2-40B4-BE49-F238E27FC236}">
                    <a16:creationId xmlns:a16="http://schemas.microsoft.com/office/drawing/2014/main" xmlns="" id="{447B802B-4354-8F7C-F815-7538ECEDE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779" y="4749618"/>
                <a:ext cx="2823431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56" name="Shape 2540">
              <a:extLst>
                <a:ext uri="{FF2B5EF4-FFF2-40B4-BE49-F238E27FC236}">
                  <a16:creationId xmlns:a16="http://schemas.microsoft.com/office/drawing/2014/main" xmlns="" id="{9D2AD6AD-A69A-8CBE-3AA7-F88706F92A04}"/>
                </a:ext>
              </a:extLst>
            </p:cNvPr>
            <p:cNvSpPr/>
            <p:nvPr/>
          </p:nvSpPr>
          <p:spPr>
            <a:xfrm>
              <a:off x="786989" y="4118423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0" name="Group 27">
            <a:extLst>
              <a:ext uri="{FF2B5EF4-FFF2-40B4-BE49-F238E27FC236}">
                <a16:creationId xmlns:a16="http://schemas.microsoft.com/office/drawing/2014/main" xmlns="" id="{77BA686E-5FE1-A6BB-5DA6-0110962F4C78}"/>
              </a:ext>
            </a:extLst>
          </p:cNvPr>
          <p:cNvGrpSpPr/>
          <p:nvPr/>
        </p:nvGrpSpPr>
        <p:grpSpPr>
          <a:xfrm>
            <a:off x="4698371" y="3950877"/>
            <a:ext cx="2833384" cy="1601516"/>
            <a:chOff x="4698371" y="3950877"/>
            <a:chExt cx="2833384" cy="1601516"/>
          </a:xfrm>
        </p:grpSpPr>
        <p:grpSp>
          <p:nvGrpSpPr>
            <p:cNvPr id="61" name="Group 28">
              <a:extLst>
                <a:ext uri="{FF2B5EF4-FFF2-40B4-BE49-F238E27FC236}">
                  <a16:creationId xmlns:a16="http://schemas.microsoft.com/office/drawing/2014/main" xmlns="" id="{23CB4DC1-6B52-B3F2-1B35-E284F4332D6F}"/>
                </a:ext>
              </a:extLst>
            </p:cNvPr>
            <p:cNvGrpSpPr/>
            <p:nvPr/>
          </p:nvGrpSpPr>
          <p:grpSpPr>
            <a:xfrm>
              <a:off x="4698371" y="3950877"/>
              <a:ext cx="2833384" cy="1601516"/>
              <a:chOff x="4698371" y="3950877"/>
              <a:chExt cx="2833384" cy="1601516"/>
            </a:xfrm>
          </p:grpSpPr>
          <p:sp>
            <p:nvSpPr>
              <p:cNvPr id="63" name="Rounded Rectangle 30">
                <a:extLst>
                  <a:ext uri="{FF2B5EF4-FFF2-40B4-BE49-F238E27FC236}">
                    <a16:creationId xmlns:a16="http://schemas.microsoft.com/office/drawing/2014/main" xmlns="" id="{8B31A59B-30F7-F4E7-EDB7-C075E52DE959}"/>
                  </a:ext>
                </a:extLst>
              </p:cNvPr>
              <p:cNvSpPr/>
              <p:nvPr/>
            </p:nvSpPr>
            <p:spPr>
              <a:xfrm>
                <a:off x="4698371" y="395087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EE99DCFA-6F69-FF7F-0CD2-AEFFC4A14ED9}"/>
                  </a:ext>
                </a:extLst>
              </p:cNvPr>
              <p:cNvSpPr txBox="1"/>
              <p:nvPr/>
            </p:nvSpPr>
            <p:spPr>
              <a:xfrm>
                <a:off x="5448336" y="4120762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05</a:t>
                </a:r>
              </a:p>
            </p:txBody>
          </p:sp>
          <p:sp>
            <p:nvSpPr>
              <p:cNvPr id="65" name="Text Placeholder 32">
                <a:extLst>
                  <a:ext uri="{FF2B5EF4-FFF2-40B4-BE49-F238E27FC236}">
                    <a16:creationId xmlns:a16="http://schemas.microsoft.com/office/drawing/2014/main" xmlns="" id="{6C3910D9-46E4-9344-DAC7-0CD6E631BC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8373" y="4760408"/>
                <a:ext cx="2833382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62" name="Shape 2540">
              <a:extLst>
                <a:ext uri="{FF2B5EF4-FFF2-40B4-BE49-F238E27FC236}">
                  <a16:creationId xmlns:a16="http://schemas.microsoft.com/office/drawing/2014/main" xmlns="" id="{78DC4A84-38AA-74E4-FB6A-CE15BDE531BB}"/>
                </a:ext>
              </a:extLst>
            </p:cNvPr>
            <p:cNvSpPr/>
            <p:nvPr/>
          </p:nvSpPr>
          <p:spPr>
            <a:xfrm>
              <a:off x="4863558" y="4114493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xmlns="" id="{54CA5D65-1DDA-B618-0ADE-EC6EBEC0620E}"/>
              </a:ext>
            </a:extLst>
          </p:cNvPr>
          <p:cNvGrpSpPr/>
          <p:nvPr/>
        </p:nvGrpSpPr>
        <p:grpSpPr>
          <a:xfrm>
            <a:off x="8779917" y="3924974"/>
            <a:ext cx="2833906" cy="1602780"/>
            <a:chOff x="8779917" y="3924974"/>
            <a:chExt cx="2833906" cy="1602780"/>
          </a:xfrm>
        </p:grpSpPr>
        <p:grpSp>
          <p:nvGrpSpPr>
            <p:cNvPr id="67" name="Group 34">
              <a:extLst>
                <a:ext uri="{FF2B5EF4-FFF2-40B4-BE49-F238E27FC236}">
                  <a16:creationId xmlns:a16="http://schemas.microsoft.com/office/drawing/2014/main" xmlns="" id="{ADE26F16-53C9-0B54-7533-E8736E5E32BA}"/>
                </a:ext>
              </a:extLst>
            </p:cNvPr>
            <p:cNvGrpSpPr/>
            <p:nvPr/>
          </p:nvGrpSpPr>
          <p:grpSpPr>
            <a:xfrm>
              <a:off x="8779917" y="3924974"/>
              <a:ext cx="2833906" cy="1602780"/>
              <a:chOff x="8779917" y="3924974"/>
              <a:chExt cx="2833906" cy="1602780"/>
            </a:xfrm>
          </p:grpSpPr>
          <p:sp>
            <p:nvSpPr>
              <p:cNvPr id="69" name="Rounded Rectangle 36">
                <a:extLst>
                  <a:ext uri="{FF2B5EF4-FFF2-40B4-BE49-F238E27FC236}">
                    <a16:creationId xmlns:a16="http://schemas.microsoft.com/office/drawing/2014/main" xmlns="" id="{22C3C887-E5DB-497F-B0F6-DF68E2C16E1C}"/>
                  </a:ext>
                </a:extLst>
              </p:cNvPr>
              <p:cNvSpPr/>
              <p:nvPr/>
            </p:nvSpPr>
            <p:spPr>
              <a:xfrm>
                <a:off x="8779917" y="39249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8675A9CC-E91F-ACAC-2008-E31CE58CA2BD}"/>
                  </a:ext>
                </a:extLst>
              </p:cNvPr>
              <p:cNvSpPr txBox="1"/>
              <p:nvPr/>
            </p:nvSpPr>
            <p:spPr>
              <a:xfrm>
                <a:off x="9529882" y="4096123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06</a:t>
                </a:r>
              </a:p>
            </p:txBody>
          </p:sp>
          <p:sp>
            <p:nvSpPr>
              <p:cNvPr id="71" name="Text Placeholder 32">
                <a:extLst>
                  <a:ext uri="{FF2B5EF4-FFF2-40B4-BE49-F238E27FC236}">
                    <a16:creationId xmlns:a16="http://schemas.microsoft.com/office/drawing/2014/main" xmlns="" id="{51D8B6C3-F6A4-9958-A3FE-9048DB9568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917" y="4735769"/>
                <a:ext cx="2833906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68" name="Shape 2540">
              <a:extLst>
                <a:ext uri="{FF2B5EF4-FFF2-40B4-BE49-F238E27FC236}">
                  <a16:creationId xmlns:a16="http://schemas.microsoft.com/office/drawing/2014/main" xmlns="" id="{EAA74161-85F3-37A3-08D4-9E3DDD37A1C9}"/>
                </a:ext>
              </a:extLst>
            </p:cNvPr>
            <p:cNvSpPr/>
            <p:nvPr/>
          </p:nvSpPr>
          <p:spPr>
            <a:xfrm>
              <a:off x="8945104" y="4093960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3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workspace\jupyter_note\team project\images\new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0"/>
            <a:ext cx="9793088" cy="65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workspace\jupyter_note\team project\images\보고서그림\전처리그림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44" y="5995325"/>
            <a:ext cx="684053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1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나\Pictures\Saved Pictures\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5"/>
            <a:ext cx="12192000" cy="68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나\Pictures\Saved Pictures\B0B3_B4A8C1B3C0B8B8E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672965"/>
            <a:ext cx="28765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나\Pictures\Saved Pictures\shopping_ap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00" y="2186597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나\Pictures\Saved Pictures\unnam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176094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나\Pictures\Saved Pictures\y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526597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나\Pictures\Saved Pictures\e9e1beaf0d72a4de47ffcd288937b595b5a231c321de0c8d18ac7123394761714f5a7fb2716caf3ad6dc1b28b188c390a23c762ce83e94341fbe852ea67bb119bfc95fee02919b55ce32aa1aa569cc494252b4b844b30fc7662cb3d96c48758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0761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나\Pictures\Saved Pictures\unnam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34925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4581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Shape 1121"/>
          <p:cNvSpPr/>
          <p:nvPr/>
        </p:nvSpPr>
        <p:spPr>
          <a:xfrm>
            <a:off x="3126224" y="2617842"/>
            <a:ext cx="5956116" cy="9664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Watching</a:t>
            </a:r>
          </a:p>
        </p:txBody>
      </p:sp>
      <p:sp>
        <p:nvSpPr>
          <p:cNvPr id="37" name="Shape 1122"/>
          <p:cNvSpPr/>
          <p:nvPr/>
        </p:nvSpPr>
        <p:spPr>
          <a:xfrm>
            <a:off x="3049715" y="3566991"/>
            <a:ext cx="6096003" cy="617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Hashtag fashion axe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fingerstache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, everyday carry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shoreditch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pinterest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umami authentic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brooklyn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YOLO heirloom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keytar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waistcoat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kickstarter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. </a:t>
            </a:r>
          </a:p>
        </p:txBody>
      </p:sp>
      <p:pic>
        <p:nvPicPr>
          <p:cNvPr id="1028" name="Picture 4" descr="교보문고 온라인 Kyobobook Online - Home | Facebook">
            <a:extLst>
              <a:ext uri="{FF2B5EF4-FFF2-40B4-BE49-F238E27FC236}">
                <a16:creationId xmlns:a16="http://schemas.microsoft.com/office/drawing/2014/main" xmlns="" id="{D0340E95-E46F-0AF3-4617-217CC7E5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90" y="0"/>
            <a:ext cx="2466109" cy="24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17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03360" y="4090864"/>
            <a:ext cx="1385280" cy="0"/>
            <a:chOff x="10051589" y="8589711"/>
            <a:chExt cx="2770560" cy="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0051589" y="8589711"/>
              <a:ext cx="1385280" cy="0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436869" y="8589711"/>
              <a:ext cx="1385280" cy="0"/>
            </a:xfrm>
            <a:prstGeom prst="line">
              <a:avLst/>
            </a:prstGeom>
            <a:ln w="127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38200" y="2576636"/>
            <a:ext cx="1051560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5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508746"/>
            <a:ext cx="10515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something about your main title here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049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AF528EFF-99E4-FDF4-8410-0BF40BE26BD4}"/>
              </a:ext>
            </a:extLst>
          </p:cNvPr>
          <p:cNvGrpSpPr/>
          <p:nvPr/>
        </p:nvGrpSpPr>
        <p:grpSpPr>
          <a:xfrm>
            <a:off x="2671205" y="1594105"/>
            <a:ext cx="9215997" cy="1096189"/>
            <a:chOff x="2214861" y="1479436"/>
            <a:chExt cx="3407304" cy="983106"/>
          </a:xfrm>
        </p:grpSpPr>
        <p:sp>
          <p:nvSpPr>
            <p:cNvPr id="7" name="Text Placeholder 32">
              <a:extLst>
                <a:ext uri="{FF2B5EF4-FFF2-40B4-BE49-F238E27FC236}">
                  <a16:creationId xmlns:a16="http://schemas.microsoft.com/office/drawing/2014/main" xmlns="" id="{1CE8EAA5-5DD8-030E-C87D-FFDA743F41A3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1976947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en-US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우리나라 서점 문화의 변화 추이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Text Placeholder 33">
              <a:extLst>
                <a:ext uri="{FF2B5EF4-FFF2-40B4-BE49-F238E27FC236}">
                  <a16:creationId xmlns:a16="http://schemas.microsoft.com/office/drawing/2014/main" xmlns="" id="{13844649-5D87-BA4A-8B71-7EDF062ECD9F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1479436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01</a:t>
              </a:r>
            </a:p>
          </p:txBody>
        </p:sp>
      </p:grpSp>
      <p:sp>
        <p:nvSpPr>
          <p:cNvPr id="5" name="Rounded Rectangle 5">
            <a:extLst>
              <a:ext uri="{FF2B5EF4-FFF2-40B4-BE49-F238E27FC236}">
                <a16:creationId xmlns:a16="http://schemas.microsoft.com/office/drawing/2014/main" xmlns="" id="{EB3C4958-5351-D611-829B-289DEB86978B}"/>
              </a:ext>
            </a:extLst>
          </p:cNvPr>
          <p:cNvSpPr/>
          <p:nvPr/>
        </p:nvSpPr>
        <p:spPr>
          <a:xfrm>
            <a:off x="1332036" y="1689860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" name="Shape 2540">
            <a:extLst>
              <a:ext uri="{FF2B5EF4-FFF2-40B4-BE49-F238E27FC236}">
                <a16:creationId xmlns:a16="http://schemas.microsoft.com/office/drawing/2014/main" xmlns="" id="{D5C6E66C-2266-956B-8496-AF13DB478375}"/>
              </a:ext>
            </a:extLst>
          </p:cNvPr>
          <p:cNvSpPr/>
          <p:nvPr/>
        </p:nvSpPr>
        <p:spPr>
          <a:xfrm>
            <a:off x="1516223" y="1899769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F0DB5F07-6E42-7CE5-5A3C-9545FC838722}"/>
              </a:ext>
            </a:extLst>
          </p:cNvPr>
          <p:cNvGrpSpPr/>
          <p:nvPr/>
        </p:nvGrpSpPr>
        <p:grpSpPr>
          <a:xfrm>
            <a:off x="2668225" y="3664659"/>
            <a:ext cx="9215997" cy="1096189"/>
            <a:chOff x="2214861" y="3044238"/>
            <a:chExt cx="3407304" cy="983106"/>
          </a:xfrm>
        </p:grpSpPr>
        <p:sp>
          <p:nvSpPr>
            <p:cNvPr id="14" name="Text Placeholder 32">
              <a:extLst>
                <a:ext uri="{FF2B5EF4-FFF2-40B4-BE49-F238E27FC236}">
                  <a16:creationId xmlns:a16="http://schemas.microsoft.com/office/drawing/2014/main" xmlns="" id="{D660DBF3-7FD3-25A0-8D7E-FC726CE4A8FB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3541749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월별 판매 트렌드와 네이버 검색 트렌드의 상관관계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Text Placeholder 33">
              <a:extLst>
                <a:ext uri="{FF2B5EF4-FFF2-40B4-BE49-F238E27FC236}">
                  <a16:creationId xmlns:a16="http://schemas.microsoft.com/office/drawing/2014/main" xmlns="" id="{92A6BCB2-8338-1D28-57A8-B86E6C1C0712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3044238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03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xmlns="" id="{F44F844D-0C5B-B5EA-6FFC-0EA5C7F51BA5}"/>
              </a:ext>
            </a:extLst>
          </p:cNvPr>
          <p:cNvGrpSpPr/>
          <p:nvPr/>
        </p:nvGrpSpPr>
        <p:grpSpPr>
          <a:xfrm>
            <a:off x="2665247" y="5664156"/>
            <a:ext cx="9215995" cy="1096189"/>
            <a:chOff x="2214861" y="4609040"/>
            <a:chExt cx="3407304" cy="983106"/>
          </a:xfrm>
        </p:grpSpPr>
        <p:sp>
          <p:nvSpPr>
            <p:cNvPr id="21" name="Text Placeholder 32">
              <a:extLst>
                <a:ext uri="{FF2B5EF4-FFF2-40B4-BE49-F238E27FC236}">
                  <a16:creationId xmlns:a16="http://schemas.microsoft.com/office/drawing/2014/main" xmlns="" id="{9A42BAAB-F00D-152A-7D3F-C2DA9413A368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5106551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YES24 </a:t>
              </a:r>
              <a:r>
                <a:rPr lang="en-US" altLang="x-none" sz="1800" kern="100" dirty="0" err="1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ebook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/</a:t>
              </a:r>
              <a:r>
                <a:rPr lang="ko-KR" altLang="en-US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종이책의 선호도와 가격 비교를 통한 우리나라 도서 트렌드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Text Placeholder 33">
              <a:extLst>
                <a:ext uri="{FF2B5EF4-FFF2-40B4-BE49-F238E27FC236}">
                  <a16:creationId xmlns:a16="http://schemas.microsoft.com/office/drawing/2014/main" xmlns="" id="{BB9BE5E9-333C-62AD-91C8-1D6DE9A92591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4609040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05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xmlns="" id="{39D27463-B5CE-DBA7-449B-D40719C78651}"/>
              </a:ext>
            </a:extLst>
          </p:cNvPr>
          <p:cNvGrpSpPr/>
          <p:nvPr/>
        </p:nvGrpSpPr>
        <p:grpSpPr>
          <a:xfrm>
            <a:off x="2671205" y="2598715"/>
            <a:ext cx="9215997" cy="1096189"/>
            <a:chOff x="7859633" y="1479436"/>
            <a:chExt cx="3407304" cy="983106"/>
          </a:xfrm>
        </p:grpSpPr>
        <p:sp>
          <p:nvSpPr>
            <p:cNvPr id="28" name="Text Placeholder 32">
              <a:extLst>
                <a:ext uri="{FF2B5EF4-FFF2-40B4-BE49-F238E27FC236}">
                  <a16:creationId xmlns:a16="http://schemas.microsoft.com/office/drawing/2014/main" xmlns="" id="{05C770DE-A5E4-4B2F-0A56-2129D3536920}"/>
                </a:ext>
              </a:extLst>
            </p:cNvPr>
            <p:cNvSpPr txBox="1">
              <a:spLocks/>
            </p:cNvSpPr>
            <p:nvPr/>
          </p:nvSpPr>
          <p:spPr>
            <a:xfrm>
              <a:off x="7873918" y="1976947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판매 트렌드 분석 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(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지역별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연도별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온라인판매로 세분화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0" name="Text Placeholder 33">
              <a:extLst>
                <a:ext uri="{FF2B5EF4-FFF2-40B4-BE49-F238E27FC236}">
                  <a16:creationId xmlns:a16="http://schemas.microsoft.com/office/drawing/2014/main" xmlns="" id="{8A4AC5A2-023A-F73B-D56B-1C7CB84B6DF4}"/>
                </a:ext>
              </a:extLst>
            </p:cNvPr>
            <p:cNvSpPr txBox="1">
              <a:spLocks/>
            </p:cNvSpPr>
            <p:nvPr/>
          </p:nvSpPr>
          <p:spPr>
            <a:xfrm>
              <a:off x="7859633" y="1479436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02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xmlns="" id="{8218434A-1026-9046-F77F-AE6D124C1E1F}"/>
              </a:ext>
            </a:extLst>
          </p:cNvPr>
          <p:cNvGrpSpPr/>
          <p:nvPr/>
        </p:nvGrpSpPr>
        <p:grpSpPr>
          <a:xfrm>
            <a:off x="2666735" y="4666189"/>
            <a:ext cx="9215997" cy="1096189"/>
            <a:chOff x="7859633" y="3044238"/>
            <a:chExt cx="3407304" cy="983106"/>
          </a:xfrm>
        </p:grpSpPr>
        <p:sp>
          <p:nvSpPr>
            <p:cNvPr id="35" name="Text Placeholder 32">
              <a:extLst>
                <a:ext uri="{FF2B5EF4-FFF2-40B4-BE49-F238E27FC236}">
                  <a16:creationId xmlns:a16="http://schemas.microsoft.com/office/drawing/2014/main" xmlns="" id="{153FED01-3BAF-10B8-122A-A57A95748072}"/>
                </a:ext>
              </a:extLst>
            </p:cNvPr>
            <p:cNvSpPr txBox="1">
              <a:spLocks/>
            </p:cNvSpPr>
            <p:nvPr/>
          </p:nvSpPr>
          <p:spPr>
            <a:xfrm>
              <a:off x="7873918" y="3541749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경제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/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경영 서적 판매 순위와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코스피지수와의 상관관계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Text Placeholder 33">
              <a:extLst>
                <a:ext uri="{FF2B5EF4-FFF2-40B4-BE49-F238E27FC236}">
                  <a16:creationId xmlns:a16="http://schemas.microsoft.com/office/drawing/2014/main" xmlns="" id="{FF8AA1B9-9157-E8F6-E685-315C84BC8720}"/>
                </a:ext>
              </a:extLst>
            </p:cNvPr>
            <p:cNvSpPr txBox="1">
              <a:spLocks/>
            </p:cNvSpPr>
            <p:nvPr/>
          </p:nvSpPr>
          <p:spPr>
            <a:xfrm>
              <a:off x="7859633" y="3044238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04</a:t>
              </a:r>
            </a:p>
          </p:txBody>
        </p:sp>
      </p:grpSp>
      <p:sp>
        <p:nvSpPr>
          <p:cNvPr id="55" name="Rounded Rectangle 5">
            <a:extLst>
              <a:ext uri="{FF2B5EF4-FFF2-40B4-BE49-F238E27FC236}">
                <a16:creationId xmlns:a16="http://schemas.microsoft.com/office/drawing/2014/main" xmlns="" id="{F2F31B0B-B5A0-463E-C62D-8026953BBEBB}"/>
              </a:ext>
            </a:extLst>
          </p:cNvPr>
          <p:cNvSpPr/>
          <p:nvPr/>
        </p:nvSpPr>
        <p:spPr>
          <a:xfrm>
            <a:off x="1332036" y="2690294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6" name="Shape 2540">
            <a:extLst>
              <a:ext uri="{FF2B5EF4-FFF2-40B4-BE49-F238E27FC236}">
                <a16:creationId xmlns:a16="http://schemas.microsoft.com/office/drawing/2014/main" xmlns="" id="{902776D0-CB02-4813-7B7E-B4858FD87E30}"/>
              </a:ext>
            </a:extLst>
          </p:cNvPr>
          <p:cNvSpPr/>
          <p:nvPr/>
        </p:nvSpPr>
        <p:spPr>
          <a:xfrm>
            <a:off x="1516223" y="2900203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xmlns="" id="{B442ECAA-9A7F-36AE-DEE1-635D88729672}"/>
              </a:ext>
            </a:extLst>
          </p:cNvPr>
          <p:cNvSpPr/>
          <p:nvPr/>
        </p:nvSpPr>
        <p:spPr>
          <a:xfrm>
            <a:off x="1325748" y="3690728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8" name="Shape 2540">
            <a:extLst>
              <a:ext uri="{FF2B5EF4-FFF2-40B4-BE49-F238E27FC236}">
                <a16:creationId xmlns:a16="http://schemas.microsoft.com/office/drawing/2014/main" xmlns="" id="{79DA0764-3F34-0A73-C817-6D48A1782620}"/>
              </a:ext>
            </a:extLst>
          </p:cNvPr>
          <p:cNvSpPr/>
          <p:nvPr/>
        </p:nvSpPr>
        <p:spPr>
          <a:xfrm>
            <a:off x="1509935" y="3900637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1" name="Rounded Rectangle 5">
            <a:extLst>
              <a:ext uri="{FF2B5EF4-FFF2-40B4-BE49-F238E27FC236}">
                <a16:creationId xmlns:a16="http://schemas.microsoft.com/office/drawing/2014/main" xmlns="" id="{52CBF830-78EF-E727-AD81-BCC4A8BA9E7A}"/>
              </a:ext>
            </a:extLst>
          </p:cNvPr>
          <p:cNvSpPr/>
          <p:nvPr/>
        </p:nvSpPr>
        <p:spPr>
          <a:xfrm>
            <a:off x="1325748" y="4691162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2" name="Shape 2540">
            <a:extLst>
              <a:ext uri="{FF2B5EF4-FFF2-40B4-BE49-F238E27FC236}">
                <a16:creationId xmlns:a16="http://schemas.microsoft.com/office/drawing/2014/main" xmlns="" id="{6773DBE3-8A6C-ABBC-BBBC-3267A4235D29}"/>
              </a:ext>
            </a:extLst>
          </p:cNvPr>
          <p:cNvSpPr/>
          <p:nvPr/>
        </p:nvSpPr>
        <p:spPr>
          <a:xfrm>
            <a:off x="1509935" y="4901071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3" name="Rounded Rectangle 5">
            <a:extLst>
              <a:ext uri="{FF2B5EF4-FFF2-40B4-BE49-F238E27FC236}">
                <a16:creationId xmlns:a16="http://schemas.microsoft.com/office/drawing/2014/main" xmlns="" id="{1F09A668-045A-8009-CACD-DD3EA59655F2}"/>
              </a:ext>
            </a:extLst>
          </p:cNvPr>
          <p:cNvSpPr/>
          <p:nvPr/>
        </p:nvSpPr>
        <p:spPr>
          <a:xfrm>
            <a:off x="1325748" y="5691596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4" name="Shape 2540">
            <a:extLst>
              <a:ext uri="{FF2B5EF4-FFF2-40B4-BE49-F238E27FC236}">
                <a16:creationId xmlns:a16="http://schemas.microsoft.com/office/drawing/2014/main" xmlns="" id="{C35EF4B3-5504-C153-9C75-E24B29669701}"/>
              </a:ext>
            </a:extLst>
          </p:cNvPr>
          <p:cNvSpPr/>
          <p:nvPr/>
        </p:nvSpPr>
        <p:spPr>
          <a:xfrm>
            <a:off x="1509935" y="5901505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 idx="4294967295"/>
          </p:nvPr>
        </p:nvSpPr>
        <p:spPr>
          <a:xfrm>
            <a:off x="2783632" y="332656"/>
            <a:ext cx="842493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자료조사를 위한 다양한 방법</a:t>
            </a:r>
            <a:endParaRPr lang="en-US" sz="36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22" name="Picture 2" descr="C:\workspace\jupyter_note\team project\images\yt_1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210598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workspace\jupyter_note\Hwang_3jo_team_final\3조 ppt\images\X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15" y="1215542"/>
            <a:ext cx="3906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space\jupyter_note\Hwang_3jo_team_final\3조 ppt\images\77238_17805_492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38" y="-9939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나\Pictures\Saved Pictures\istockphoto-1151337997-1024x1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745086"/>
            <a:ext cx="2112913" cy="21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나\Pictures\Saved Pictures\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74" y="3573016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나\Pictures\Saved Pictures\unnam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74" y="11663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aceHolder 1"/>
          <p:cNvSpPr>
            <a:spLocks noGrp="1"/>
          </p:cNvSpPr>
          <p:nvPr>
            <p:ph type="title" idx="4294967295"/>
          </p:nvPr>
        </p:nvSpPr>
        <p:spPr>
          <a:xfrm>
            <a:off x="7295403" y="2780928"/>
            <a:ext cx="4417221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000" b="1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국내 최대 오프라인 서점</a:t>
            </a:r>
            <a:endParaRPr lang="en-US" sz="30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 idx="4294967295"/>
          </p:nvPr>
        </p:nvSpPr>
        <p:spPr>
          <a:xfrm>
            <a:off x="7638908" y="6237312"/>
            <a:ext cx="403394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000" b="1" strike="noStrike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국내 최대 온라인 서점</a:t>
            </a:r>
            <a:endParaRPr lang="en-US" sz="30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54" name="Picture 6" descr="C:\Users\나\Pictures\Saved Pictures\1-멜론차트에-'벚꽃엔딩'이-스멀스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836712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 idx="4294967295"/>
          </p:nvPr>
        </p:nvSpPr>
        <p:spPr>
          <a:xfrm>
            <a:off x="616015" y="404664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 smtClean="0">
                <a:solidFill>
                  <a:schemeClr val="accent1"/>
                </a:solidFill>
                <a:latin typeface="Open Sans"/>
                <a:ea typeface="Open Sans"/>
              </a:rPr>
              <a:t>우리나라 </a:t>
            </a: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서점문화의 형태와 변화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182" name="Picture 2" descr="C:\workspace\jupyter_note\team project\images\서점1.png"/>
          <p:cNvPicPr/>
          <p:nvPr/>
        </p:nvPicPr>
        <p:blipFill>
          <a:blip r:embed="rId2"/>
          <a:stretch/>
        </p:blipFill>
        <p:spPr>
          <a:xfrm>
            <a:off x="479376" y="1458486"/>
            <a:ext cx="4843488" cy="4850834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3" descr="C:\workspace\jupyter_note\team project\images\서점2.jpg"/>
          <p:cNvPicPr/>
          <p:nvPr/>
        </p:nvPicPr>
        <p:blipFill>
          <a:blip r:embed="rId3"/>
          <a:stretch/>
        </p:blipFill>
        <p:spPr>
          <a:xfrm>
            <a:off x="5519936" y="1458486"/>
            <a:ext cx="6281976" cy="4850834"/>
          </a:xfrm>
          <a:prstGeom prst="rect">
            <a:avLst/>
          </a:prstGeom>
          <a:ln w="0">
            <a:noFill/>
          </a:ln>
        </p:spPr>
      </p:pic>
      <p:pic>
        <p:nvPicPr>
          <p:cNvPr id="8" name="Picture 2" descr="C:\Users\나\Pictures\Saved Pictures\8988399277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471862"/>
            <a:ext cx="190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나\Pictures\Saved Pictures\003002000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64" y="3619663"/>
            <a:ext cx="2667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 idx="4294967295"/>
          </p:nvPr>
        </p:nvSpPr>
        <p:spPr>
          <a:xfrm>
            <a:off x="698269" y="679075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독립서점의 현황과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187" name="Picture 7" descr="C:\workspace\jupyter_note\team project\images\realbig3.PNG"/>
          <p:cNvPicPr/>
          <p:nvPr/>
        </p:nvPicPr>
        <p:blipFill>
          <a:blip r:embed="rId2"/>
          <a:stretch/>
        </p:blipFill>
        <p:spPr>
          <a:xfrm>
            <a:off x="7991640" y="3621960"/>
            <a:ext cx="3990600" cy="293328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 descr="C:\Users\y\Desktop\보고서그림\전처리그림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022350"/>
            <a:ext cx="4048125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space\jupyter_note\team project\images\ppt 그래프모음\전국 서점개수 추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12776"/>
            <a:ext cx="7640250" cy="53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 idx="4294967295"/>
          </p:nvPr>
        </p:nvSpPr>
        <p:spPr>
          <a:xfrm>
            <a:off x="983432" y="620688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대형 온라인 서점의 매출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2050" name="Picture 2" descr="C:\workspace\jupyter_note\team project\hsgdata\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22" y="1412776"/>
            <a:ext cx="10744567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 idx="4294967295"/>
          </p:nvPr>
        </p:nvSpPr>
        <p:spPr>
          <a:xfrm>
            <a:off x="2135560" y="476672"/>
            <a:ext cx="840237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꾸준히 늘어나는 공공도서관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3076" name="Picture 4" descr="C:\workspace\jupyter_note\team project\images\ppt 그래프모음\전국 공공도서관개수 추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386380"/>
            <a:ext cx="7704856" cy="53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C - Color Navy Blue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5C6BC0"/>
      </a:accent1>
      <a:accent2>
        <a:srgbClr val="3F51B5"/>
      </a:accent2>
      <a:accent3>
        <a:srgbClr val="3949AB"/>
      </a:accent3>
      <a:accent4>
        <a:srgbClr val="303F9F"/>
      </a:accent4>
      <a:accent5>
        <a:srgbClr val="283593"/>
      </a:accent5>
      <a:accent6>
        <a:srgbClr val="1A237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385</Words>
  <Application>Microsoft Office PowerPoint</Application>
  <PresentationFormat>사용자 지정</PresentationFormat>
  <Paragraphs>108</Paragraphs>
  <Slides>23</Slides>
  <Notes>2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Project gantt chart</vt:lpstr>
      <vt:lpstr>Services Analysis </vt:lpstr>
      <vt:lpstr>Services Analysis </vt:lpstr>
      <vt:lpstr>자료조사를 위한 다양한 방법</vt:lpstr>
      <vt:lpstr>국내 최대 오프라인 서점</vt:lpstr>
      <vt:lpstr>우리나라 서점문화의 형태와 변화</vt:lpstr>
      <vt:lpstr>독립서점의 현황과 시각화</vt:lpstr>
      <vt:lpstr>대형 온라인 서점의 매출 시각화</vt:lpstr>
      <vt:lpstr>꾸준히 늘어나는 공공도서관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황성구</cp:lastModifiedBy>
  <cp:revision>209</cp:revision>
  <dcterms:created xsi:type="dcterms:W3CDTF">2016-11-30T11:17:56Z</dcterms:created>
  <dcterms:modified xsi:type="dcterms:W3CDTF">2023-04-04T09:35:55Z</dcterms:modified>
</cp:coreProperties>
</file>